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</p:sldIdLst>
  <p:sldSz cx="13716000" cy="18288000"/>
  <p:notesSz cx="6858000" cy="9296400"/>
  <p:defaultTextStyle>
    <a:defPPr>
      <a:defRPr lang="en-US"/>
    </a:defPPr>
    <a:lvl1pPr marL="0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9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586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880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17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466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758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05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344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660D"/>
    <a:srgbClr val="0FB136"/>
    <a:srgbClr val="D0FCFB"/>
    <a:srgbClr val="FFFFCC"/>
    <a:srgbClr val="D408F6"/>
    <a:srgbClr val="AD07C9"/>
    <a:srgbClr val="F69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799" autoAdjust="0"/>
  </p:normalViewPr>
  <p:slideViewPr>
    <p:cSldViewPr>
      <p:cViewPr varScale="1">
        <p:scale>
          <a:sx n="29" d="100"/>
          <a:sy n="29" d="100"/>
        </p:scale>
        <p:origin x="1782" y="126"/>
      </p:cViewPr>
      <p:guideLst>
        <p:guide orient="horz" pos="576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992968"/>
            <a:ext cx="11658600" cy="636693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605435"/>
            <a:ext cx="10287000" cy="441536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0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559305"/>
            <a:ext cx="11830050" cy="7607299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2238572"/>
            <a:ext cx="11830050" cy="4000499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1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868333"/>
            <a:ext cx="5829300" cy="11603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868333"/>
            <a:ext cx="5829300" cy="11603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73671"/>
            <a:ext cx="11830050" cy="35348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483101"/>
            <a:ext cx="5802510" cy="219709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680200"/>
            <a:ext cx="5802510" cy="982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483101"/>
            <a:ext cx="5831087" cy="219709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680200"/>
            <a:ext cx="5831087" cy="982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3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5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5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19200"/>
            <a:ext cx="4423767" cy="42672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633138"/>
            <a:ext cx="6943725" cy="12996333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486400"/>
            <a:ext cx="4423767" cy="101642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93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19200"/>
            <a:ext cx="4423767" cy="42672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633138"/>
            <a:ext cx="6943725" cy="12996333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486400"/>
            <a:ext cx="4423767" cy="101642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55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73667"/>
            <a:ext cx="2957513" cy="15498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73667"/>
            <a:ext cx="8701088" cy="154982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1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73671"/>
            <a:ext cx="1183005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868333"/>
            <a:ext cx="1183005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A7F96-702C-48A6-9A68-FF1186692B43}" type="datetimeFigureOut">
              <a:rPr lang="en-US" smtClean="0"/>
              <a:t>2/24/2017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6950271"/>
            <a:ext cx="462915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516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5131" y="580520"/>
            <a:ext cx="13258800" cy="1846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2858" tIns="91428" rIns="182858" bIns="9142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9600" b="1" dirty="0">
              <a:solidFill>
                <a:srgbClr val="AD07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Aharoni" panose="02010803020104030203" pitchFamily="2" charset="-79"/>
            </a:endParaRPr>
          </a:p>
          <a:p>
            <a:pPr algn="ctr"/>
            <a:r>
              <a:rPr lang="en-US" sz="54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3716000" cy="182880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55131" y="13818549"/>
            <a:ext cx="13028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>
                <a:solidFill>
                  <a:srgbClr val="FFFFFF"/>
                </a:solidFill>
              </a:rPr>
              <a:t> </a:t>
            </a:r>
            <a:endParaRPr lang="en-US" sz="4800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69456" y="757222"/>
                <a:ext cx="12577088" cy="3724084"/>
              </a:xfrm>
              <a:prstGeom prst="rect">
                <a:avLst/>
              </a:prstGeom>
              <a:noFill/>
              <a:ln w="107950" cmpd="dbl">
                <a:noFill/>
                <a:beve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63500"/>
              </a:effectLst>
            </p:spPr>
            <p:txBody>
              <a:bodyPr wrap="square" lIns="182858" tIns="91440" rIns="182858" bIns="91428" rtlCol="0" anchor="ctr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11500" b="1" i="1" dirty="0">
                    <a:ln w="11430">
                      <a:solidFill>
                        <a:srgbClr val="C00000"/>
                      </a:solidFill>
                    </a:ln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Algerian" panose="04020705040A02060702" pitchFamily="82" charset="0"/>
                  </a:rPr>
                  <a:t>AUM </a:t>
                </a:r>
                <a14:m>
                  <m:oMath xmlns:m="http://schemas.openxmlformats.org/officeDocument/2006/math">
                    <m:r>
                      <a:rPr lang="en-US" sz="11500" b="1" i="1" smtClean="0">
                        <a:ln w="11430">
                          <a:solidFill>
                            <a:srgbClr val="C00000"/>
                          </a:solidFill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𝑬𝒏𝒈𝒊𝒏𝒆𝒆𝒓𝒊𝒏𝒈</m:t>
                    </m:r>
                    <m:r>
                      <a:rPr lang="en-US" sz="11500" b="1" i="1">
                        <a:ln w="11430">
                          <a:solidFill>
                            <a:srgbClr val="C00000"/>
                          </a:solidFill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  </m:t>
                    </m:r>
                    <m:r>
                      <a:rPr lang="en-US" sz="11500" b="1" i="1">
                        <a:ln w="11430">
                          <a:solidFill>
                            <a:srgbClr val="C00000"/>
                          </a:solidFill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𝑪𝒍</m:t>
                    </m:r>
                    <m:r>
                      <a:rPr lang="en-US" sz="11500" b="1" i="1">
                        <a:ln w="11430">
                          <a:solidFill>
                            <a:srgbClr val="C00000"/>
                          </a:solidFill>
                        </a:ln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𝝁𝜷</m:t>
                    </m:r>
                  </m:oMath>
                </a14:m>
                <a:endParaRPr lang="en-US" sz="11500" b="1" i="1" dirty="0">
                  <a:ln w="11430">
                    <a:solidFill>
                      <a:srgbClr val="C00000"/>
                    </a:solidFill>
                  </a:ln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lgerian" panose="04020705040A02060702" pitchFamily="82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56" y="757222"/>
                <a:ext cx="12577088" cy="37240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07950" cmpd="dbl">
                <a:noFill/>
                <a:beve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584525" y="16306800"/>
            <a:ext cx="369352" cy="95408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858" tIns="91428" rIns="182858" bIns="91428" rtlCol="0">
            <a:spAutoFit/>
          </a:bodyPr>
          <a:lstStyle/>
          <a:p>
            <a:pPr algn="ctr"/>
            <a:endParaRPr lang="en-US" sz="5000" b="1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1480992" y="14760476"/>
            <a:ext cx="10807076" cy="2308324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rgbClr val="92D050"/>
                </a:solidFill>
                <a:latin typeface="Baskerville Old Face" panose="02020602080505020303" pitchFamily="18" charset="0"/>
              </a:rPr>
              <a:t>Open and free to all AUM students and faculty</a:t>
            </a:r>
          </a:p>
          <a:p>
            <a:pPr algn="ctr"/>
            <a:r>
              <a:rPr lang="en-US" sz="4800" b="1" dirty="0">
                <a:solidFill>
                  <a:srgbClr val="92D050"/>
                </a:solidFill>
                <a:latin typeface="Baskerville Old Face" panose="02020602080505020303" pitchFamily="18" charset="0"/>
              </a:rPr>
              <a:t>Snacks and refreshments provided</a:t>
            </a: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1480993" y="10363200"/>
            <a:ext cx="10807075" cy="4031873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</p:spPr>
        <p:txBody>
          <a:bodyPr wrap="square" rtlCol="0" anchor="ctr">
            <a:spAutoFit/>
          </a:bodyPr>
          <a:lstStyle/>
          <a:p>
            <a:r>
              <a:rPr lang="en-US" sz="4000" b="1" dirty="0">
                <a:solidFill>
                  <a:srgbClr val="92D050"/>
                </a:solidFill>
              </a:rPr>
              <a:t>Abstract</a:t>
            </a:r>
            <a:r>
              <a:rPr lang="en-US" b="1" dirty="0">
                <a:solidFill>
                  <a:srgbClr val="92D050"/>
                </a:solidFill>
              </a:rPr>
              <a:t>: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This presentation will explore common design considerations specific to glued-laminated timber, design stresses, sizes, configurations, limitations, connections and sources.  It will also discuss differences between custom and stock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glulams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, solid timber vs. </a:t>
            </a:r>
            <a:r>
              <a:rPr lang="en-US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glulams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, and how specifications should be written to insure correct products are used.</a:t>
            </a: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1480993" y="4757361"/>
            <a:ext cx="10826126" cy="2308324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  <a:effectLst>
            <a:softEdge rad="0"/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4800" b="1" dirty="0">
                <a:ln w="11430"/>
                <a:solidFill>
                  <a:srgbClr val="FFFF00"/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Friday, March 3, 2017</a:t>
            </a:r>
          </a:p>
          <a:p>
            <a:pPr algn="ctr"/>
            <a:r>
              <a:rPr lang="en-US" sz="4800" b="1" dirty="0">
                <a:ln w="11430"/>
                <a:solidFill>
                  <a:srgbClr val="FFFF00"/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1:00pm – 2:00pm</a:t>
            </a:r>
          </a:p>
          <a:p>
            <a:pPr algn="ctr"/>
            <a:r>
              <a:rPr lang="en-US" sz="4800" b="1" dirty="0">
                <a:ln w="11430"/>
                <a:solidFill>
                  <a:srgbClr val="FFFF00"/>
                </a:solidFill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Goodwyn Hall Room 201</a:t>
            </a: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1480993" y="7620000"/>
            <a:ext cx="10826126" cy="2308324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  <a:effectLst>
            <a:softEdge rad="0"/>
          </a:effectLst>
        </p:spPr>
        <p:txBody>
          <a:bodyPr wrap="square" rtlCol="0" anchor="ctr">
            <a:spAutoFit/>
          </a:bodyPr>
          <a:lstStyle/>
          <a:p>
            <a:r>
              <a:rPr lang="en-US" sz="4800" b="1" dirty="0">
                <a:solidFill>
                  <a:srgbClr val="92D050"/>
                </a:solidFill>
              </a:rPr>
              <a:t>Speaker: </a:t>
            </a:r>
            <a:r>
              <a:rPr lang="en-US" sz="4800" b="1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Eric Fennell, PE</a:t>
            </a:r>
          </a:p>
          <a:p>
            <a:r>
              <a:rPr lang="en-US" sz="4800" b="1" dirty="0">
                <a:solidFill>
                  <a:srgbClr val="92D050"/>
                </a:solidFill>
              </a:rPr>
              <a:t>Title: </a:t>
            </a:r>
            <a:r>
              <a:rPr lang="en-US" sz="4800" b="1" dirty="0">
                <a:ln>
                  <a:solidFill>
                    <a:srgbClr val="0070C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Designing and Specifying Glued-Laminated Timber</a:t>
            </a:r>
          </a:p>
        </p:txBody>
      </p:sp>
    </p:spTree>
    <p:extLst>
      <p:ext uri="{BB962C8B-B14F-4D97-AF65-F5344CB8AC3E}">
        <p14:creationId xmlns:p14="http://schemas.microsoft.com/office/powerpoint/2010/main" val="1001776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4751</TotalTime>
  <Words>102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MingLiU_HKSCS-ExtB</vt:lpstr>
      <vt:lpstr>Aharoni</vt:lpstr>
      <vt:lpstr>Algerian</vt:lpstr>
      <vt:lpstr>Arial</vt:lpstr>
      <vt:lpstr>Baskerville Old Face</vt:lpstr>
      <vt:lpstr>Calibri</vt:lpstr>
      <vt:lpstr>Calibri Light</vt:lpstr>
      <vt:lpstr>Cambria Math</vt:lpstr>
      <vt:lpstr>Comic Sans MS</vt:lpstr>
      <vt:lpstr>DFKai-SB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Current User;Leslie Jordan</dc:creator>
  <cp:lastModifiedBy>Eddie Lindsey</cp:lastModifiedBy>
  <cp:revision>116</cp:revision>
  <cp:lastPrinted>2011-10-10T15:31:04Z</cp:lastPrinted>
  <dcterms:created xsi:type="dcterms:W3CDTF">2011-09-26T14:26:47Z</dcterms:created>
  <dcterms:modified xsi:type="dcterms:W3CDTF">2017-02-24T06:42:15Z</dcterms:modified>
</cp:coreProperties>
</file>