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</p:sldIdLst>
  <p:sldSz cx="13716000" cy="18288000"/>
  <p:notesSz cx="7010400" cy="9296400"/>
  <p:defaultTextStyle>
    <a:defPPr>
      <a:defRPr lang="en-US"/>
    </a:defPPr>
    <a:lvl1pPr marL="0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92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586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880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172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466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758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052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4344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760">
          <p15:clr>
            <a:srgbClr val="A4A3A4"/>
          </p15:clr>
        </p15:guide>
        <p15:guide id="2" pos="43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660D"/>
    <a:srgbClr val="0FB136"/>
    <a:srgbClr val="D0FCFB"/>
    <a:srgbClr val="FFFFCC"/>
    <a:srgbClr val="D408F6"/>
    <a:srgbClr val="AD07C9"/>
    <a:srgbClr val="F696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4799" autoAdjust="0"/>
  </p:normalViewPr>
  <p:slideViewPr>
    <p:cSldViewPr>
      <p:cViewPr varScale="1">
        <p:scale>
          <a:sx n="42" d="100"/>
          <a:sy n="42" d="100"/>
        </p:scale>
        <p:origin x="-3066" y="-132"/>
      </p:cViewPr>
      <p:guideLst>
        <p:guide orient="horz" pos="576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992968"/>
            <a:ext cx="11658600" cy="6366933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9605435"/>
            <a:ext cx="10287000" cy="4415365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108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130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4559305"/>
            <a:ext cx="11830050" cy="7607299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12238572"/>
            <a:ext cx="11830050" cy="4000499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610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4868333"/>
            <a:ext cx="5829300" cy="116035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4868333"/>
            <a:ext cx="5829300" cy="116035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97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73671"/>
            <a:ext cx="11830050" cy="353483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4483101"/>
            <a:ext cx="5802510" cy="2197099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6680200"/>
            <a:ext cx="5802510" cy="98255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4483101"/>
            <a:ext cx="5831087" cy="2197099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6680200"/>
            <a:ext cx="5831087" cy="98255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36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651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853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219200"/>
            <a:ext cx="4423767" cy="42672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2633138"/>
            <a:ext cx="6943725" cy="12996333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486400"/>
            <a:ext cx="4423767" cy="10164235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493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219200"/>
            <a:ext cx="4423767" cy="42672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2633138"/>
            <a:ext cx="6943725" cy="12996333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486400"/>
            <a:ext cx="4423767" cy="10164235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55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290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973667"/>
            <a:ext cx="2957513" cy="154982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973667"/>
            <a:ext cx="8701088" cy="1549823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215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2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973671"/>
            <a:ext cx="11830050" cy="3534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4868333"/>
            <a:ext cx="11830050" cy="11603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6950271"/>
            <a:ext cx="3086100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A7F96-702C-48A6-9A68-FF1186692B43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6950271"/>
            <a:ext cx="4629150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6950271"/>
            <a:ext cx="3086100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516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l="-57000" r="-5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5131" y="580520"/>
            <a:ext cx="13258800" cy="18466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82858" tIns="91428" rIns="182858" bIns="9142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en-US" sz="9600" b="1" dirty="0">
              <a:solidFill>
                <a:srgbClr val="AD07C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  <a:cs typeface="Aharoni" panose="02010803020104030203" pitchFamily="2" charset="-79"/>
            </a:endParaRPr>
          </a:p>
          <a:p>
            <a:pPr algn="ctr"/>
            <a:r>
              <a:rPr lang="en-US" sz="5400" b="1" spc="50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3716000" cy="1828800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55131" y="13818549"/>
            <a:ext cx="13028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800" dirty="0">
                <a:solidFill>
                  <a:srgbClr val="FFFFFF"/>
                </a:solidFill>
              </a:rPr>
              <a:t> </a:t>
            </a:r>
            <a:endParaRPr lang="en-US" sz="4800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80657" y="884857"/>
                <a:ext cx="12577088" cy="1954369"/>
              </a:xfrm>
              <a:prstGeom prst="rect">
                <a:avLst/>
              </a:prstGeom>
              <a:noFill/>
              <a:ln w="107950" cmpd="dbl">
                <a:noFill/>
                <a:beve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63500"/>
              </a:effectLst>
            </p:spPr>
            <p:txBody>
              <a:bodyPr wrap="square" lIns="182858" tIns="91440" rIns="182858" bIns="91428" rtlCol="0" anchor="ctr">
                <a:spAutoFit/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:pPr algn="ctr"/>
                <a:r>
                  <a:rPr lang="en-US" sz="11500" b="1" i="1" dirty="0" smtClean="0">
                    <a:ln w="11430">
                      <a:solidFill>
                        <a:srgbClr val="FFC000"/>
                      </a:solidFill>
                    </a:ln>
                    <a:solidFill>
                      <a:srgbClr val="00B0F0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latin typeface="Algerian" panose="04020705040A02060702" pitchFamily="82" charset="0"/>
                  </a:rPr>
                  <a:t>AUM </a:t>
                </a:r>
                <a14:m>
                  <m:oMath xmlns:m="http://schemas.openxmlformats.org/officeDocument/2006/math">
                    <m:r>
                      <a:rPr lang="en-US" sz="11500" b="1" i="1" smtClean="0">
                        <a:ln w="11430">
                          <a:solidFill>
                            <a:srgbClr val="FFC000"/>
                          </a:solidFill>
                        </a:ln>
                        <a:solidFill>
                          <a:srgbClr val="00B0F0"/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</a:rPr>
                      <m:t>𝑴𝒂𝒕𝒉</m:t>
                    </m:r>
                    <m:r>
                      <a:rPr lang="en-US" sz="11500" b="1" i="1" smtClean="0">
                        <a:ln w="11430">
                          <a:solidFill>
                            <a:srgbClr val="FFC000"/>
                          </a:solidFill>
                        </a:ln>
                        <a:solidFill>
                          <a:srgbClr val="00B0F0"/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</a:rPr>
                      <m:t> </m:t>
                    </m:r>
                    <m:r>
                      <a:rPr lang="en-US" sz="11500" b="1" i="1">
                        <a:ln w="11430">
                          <a:solidFill>
                            <a:srgbClr val="FFC000"/>
                          </a:solidFill>
                        </a:ln>
                        <a:solidFill>
                          <a:srgbClr val="00B0F0"/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</a:rPr>
                      <m:t>𝑪𝒍</m:t>
                    </m:r>
                    <m:r>
                      <a:rPr lang="en-US" sz="11500" b="1" i="1">
                        <a:ln w="11430">
                          <a:solidFill>
                            <a:srgbClr val="FFC000"/>
                          </a:solidFill>
                        </a:ln>
                        <a:solidFill>
                          <a:srgbClr val="00B0F0"/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</a:rPr>
                      <m:t>𝝁𝜷</m:t>
                    </m:r>
                  </m:oMath>
                </a14:m>
                <a:endParaRPr lang="en-US" sz="11500" b="1" i="1" dirty="0">
                  <a:ln w="11430">
                    <a:solidFill>
                      <a:srgbClr val="FFC000"/>
                    </a:solidFill>
                  </a:ln>
                  <a:solidFill>
                    <a:srgbClr val="00B0F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lgerian" panose="04020705040A02060702" pitchFamily="82" charset="0"/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657" y="884857"/>
                <a:ext cx="12577088" cy="195436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107950" cmpd="dbl">
                <a:noFill/>
                <a:beve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635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6584525" y="16306800"/>
            <a:ext cx="369352" cy="95408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858" tIns="91428" rIns="182858" bIns="91428" rtlCol="0">
            <a:spAutoFit/>
          </a:bodyPr>
          <a:lstStyle/>
          <a:p>
            <a:pPr algn="ctr"/>
            <a:endParaRPr lang="en-US" sz="5000" b="1" dirty="0">
              <a:solidFill>
                <a:schemeClr val="accent5">
                  <a:lumMod val="5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3" name="TextBox 2"/>
          <p:cNvSpPr txBox="1">
            <a:spLocks/>
          </p:cNvSpPr>
          <p:nvPr/>
        </p:nvSpPr>
        <p:spPr>
          <a:xfrm>
            <a:off x="1365663" y="16332956"/>
            <a:ext cx="10807076" cy="1323439"/>
          </a:xfrm>
          <a:prstGeom prst="rect">
            <a:avLst/>
          </a:prstGeom>
          <a:solidFill>
            <a:schemeClr val="bg1">
              <a:lumMod val="95000"/>
              <a:lumOff val="5000"/>
              <a:alpha val="76000"/>
            </a:schemeClr>
          </a:solidFill>
          <a:ln w="107950" cmpd="dbl">
            <a:solidFill>
              <a:schemeClr val="accent5">
                <a:lumMod val="60000"/>
                <a:lumOff val="40000"/>
              </a:schemeClr>
            </a:solidFill>
            <a:beve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t>Open and free to all AUM students and faculty</a:t>
            </a:r>
          </a:p>
          <a:p>
            <a:pPr algn="ctr"/>
            <a:r>
              <a:rPr lang="en-US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t>Snacks and refreshments provided</a:t>
            </a:r>
          </a:p>
        </p:txBody>
      </p:sp>
      <p:sp>
        <p:nvSpPr>
          <p:cNvPr id="14" name="TextBox 13"/>
          <p:cNvSpPr txBox="1">
            <a:spLocks/>
          </p:cNvSpPr>
          <p:nvPr/>
        </p:nvSpPr>
        <p:spPr>
          <a:xfrm>
            <a:off x="1323753" y="3523833"/>
            <a:ext cx="10826126" cy="2800767"/>
          </a:xfrm>
          <a:prstGeom prst="rect">
            <a:avLst/>
          </a:prstGeom>
          <a:solidFill>
            <a:schemeClr val="bg1">
              <a:lumMod val="95000"/>
              <a:lumOff val="5000"/>
              <a:alpha val="76000"/>
            </a:schemeClr>
          </a:solidFill>
          <a:ln w="107950" cmpd="dbl">
            <a:solidFill>
              <a:schemeClr val="accent5">
                <a:lumMod val="60000"/>
                <a:lumOff val="40000"/>
              </a:schemeClr>
            </a:solidFill>
            <a:bevel/>
          </a:ln>
          <a:effectLst>
            <a:softEdge rad="0"/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en-US" sz="4400" b="1" dirty="0">
                <a:ln w="11430"/>
                <a:solidFill>
                  <a:schemeClr val="accent6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  <a:ea typeface="MingLiU_HKSCS-ExtB" panose="02020500000000000000" pitchFamily="18" charset="-120"/>
                <a:cs typeface="Aharoni" panose="02010803020104030203" pitchFamily="2" charset="-79"/>
              </a:rPr>
              <a:t>Friday, </a:t>
            </a:r>
            <a:r>
              <a:rPr lang="en-US" sz="4400" b="1" dirty="0" smtClean="0">
                <a:ln w="11430"/>
                <a:solidFill>
                  <a:schemeClr val="accent6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  <a:ea typeface="MingLiU_HKSCS-ExtB" panose="02020500000000000000" pitchFamily="18" charset="-120"/>
                <a:cs typeface="Aharoni" panose="02010803020104030203" pitchFamily="2" charset="-79"/>
              </a:rPr>
              <a:t>April 07, 2017</a:t>
            </a:r>
          </a:p>
          <a:p>
            <a:pPr algn="ctr"/>
            <a:r>
              <a:rPr lang="en-US" sz="4400" b="1" dirty="0">
                <a:ln w="11430"/>
                <a:solidFill>
                  <a:schemeClr val="accent6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  <a:ea typeface="MingLiU_HKSCS-ExtB" panose="02020500000000000000" pitchFamily="18" charset="-120"/>
                <a:cs typeface="Aharoni" panose="02010803020104030203" pitchFamily="2" charset="-79"/>
              </a:rPr>
              <a:t>4:00pm – </a:t>
            </a:r>
            <a:r>
              <a:rPr lang="en-US" sz="4400" b="1" dirty="0" smtClean="0">
                <a:ln w="11430"/>
                <a:solidFill>
                  <a:schemeClr val="accent6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  <a:ea typeface="MingLiU_HKSCS-ExtB" panose="02020500000000000000" pitchFamily="18" charset="-120"/>
                <a:cs typeface="Aharoni" panose="02010803020104030203" pitchFamily="2" charset="-79"/>
              </a:rPr>
              <a:t>5:00pm</a:t>
            </a:r>
          </a:p>
          <a:p>
            <a:pPr algn="ctr"/>
            <a:r>
              <a:rPr lang="en-US" sz="4400" b="1" dirty="0" err="1">
                <a:ln w="11430"/>
                <a:solidFill>
                  <a:schemeClr val="accent6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  <a:ea typeface="MingLiU_HKSCS-ExtB" panose="02020500000000000000" pitchFamily="18" charset="-120"/>
                <a:cs typeface="Aharoni" panose="02010803020104030203" pitchFamily="2" charset="-79"/>
              </a:rPr>
              <a:t>Goodwyn</a:t>
            </a:r>
            <a:r>
              <a:rPr lang="en-US" sz="4400" b="1" dirty="0">
                <a:ln w="11430"/>
                <a:solidFill>
                  <a:schemeClr val="accent6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  <a:ea typeface="MingLiU_HKSCS-ExtB" panose="02020500000000000000" pitchFamily="18" charset="-120"/>
                <a:cs typeface="Aharoni" panose="02010803020104030203" pitchFamily="2" charset="-79"/>
              </a:rPr>
              <a:t> Hall Room </a:t>
            </a:r>
            <a:r>
              <a:rPr lang="en-US" sz="4400" b="1" dirty="0" smtClean="0">
                <a:ln w="11430"/>
                <a:solidFill>
                  <a:schemeClr val="accent6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  <a:ea typeface="MingLiU_HKSCS-ExtB" panose="02020500000000000000" pitchFamily="18" charset="-120"/>
                <a:cs typeface="Aharoni" panose="02010803020104030203" pitchFamily="2" charset="-79"/>
              </a:rPr>
              <a:t>201</a:t>
            </a:r>
            <a:endParaRPr lang="en-US" sz="4400" b="1" dirty="0" smtClean="0">
              <a:ln w="11430"/>
              <a:solidFill>
                <a:schemeClr val="accent6">
                  <a:lumMod val="60000"/>
                  <a:lumOff val="40000"/>
                </a:schemeClr>
              </a:solidFill>
              <a:latin typeface="Baskerville Old Face" panose="02020602080505020303" pitchFamily="18" charset="0"/>
              <a:ea typeface="MingLiU_HKSCS-ExtB" panose="02020500000000000000" pitchFamily="18" charset="-120"/>
              <a:cs typeface="Aharoni" panose="02010803020104030203" pitchFamily="2" charset="-79"/>
            </a:endParaRPr>
          </a:p>
          <a:p>
            <a:pPr algn="ctr"/>
            <a:r>
              <a:rPr lang="en-US" sz="4400" b="1" dirty="0" smtClean="0">
                <a:ln w="11430"/>
                <a:solidFill>
                  <a:schemeClr val="accent6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  <a:ea typeface="MingLiU_HKSCS-ExtB" panose="02020500000000000000" pitchFamily="18" charset="-120"/>
                <a:cs typeface="Aharoni" panose="02010803020104030203" pitchFamily="2" charset="-79"/>
              </a:rPr>
              <a:t>Refreshments &amp; Pizza: 3:30pm – 4:00pm</a:t>
            </a:r>
            <a:endParaRPr lang="en-US" sz="4400" b="1" dirty="0">
              <a:ln w="11430"/>
              <a:solidFill>
                <a:schemeClr val="accent6">
                  <a:lumMod val="60000"/>
                  <a:lumOff val="40000"/>
                </a:schemeClr>
              </a:solidFill>
              <a:latin typeface="Baskerville Old Face" panose="02020602080505020303" pitchFamily="18" charset="0"/>
              <a:ea typeface="MingLiU_HKSCS-ExtB" panose="02020500000000000000" pitchFamily="18" charset="-120"/>
              <a:cs typeface="Aharoni" panose="02010803020104030203" pitchFamily="2" charset="-79"/>
            </a:endParaRPr>
          </a:p>
        </p:txBody>
      </p:sp>
      <p:sp>
        <p:nvSpPr>
          <p:cNvPr id="12" name="TextBox 11"/>
          <p:cNvSpPr txBox="1">
            <a:spLocks/>
          </p:cNvSpPr>
          <p:nvPr/>
        </p:nvSpPr>
        <p:spPr>
          <a:xfrm>
            <a:off x="3276600" y="7135008"/>
            <a:ext cx="8896139" cy="2123658"/>
          </a:xfrm>
          <a:prstGeom prst="rect">
            <a:avLst/>
          </a:prstGeom>
          <a:solidFill>
            <a:schemeClr val="bg1">
              <a:lumMod val="95000"/>
              <a:lumOff val="5000"/>
              <a:alpha val="76000"/>
            </a:schemeClr>
          </a:solidFill>
          <a:ln w="107950" cmpd="dbl">
            <a:solidFill>
              <a:schemeClr val="accent5">
                <a:lumMod val="60000"/>
                <a:lumOff val="40000"/>
              </a:schemeClr>
            </a:solidFill>
            <a:bevel/>
          </a:ln>
          <a:effectLst>
            <a:softEdge rad="0"/>
          </a:effectLst>
        </p:spPr>
        <p:txBody>
          <a:bodyPr wrap="square" rtlCol="0" anchor="ctr">
            <a:spAutoFit/>
          </a:bodyPr>
          <a:lstStyle/>
          <a:p>
            <a:r>
              <a:rPr lang="en-US" sz="4400" b="1" dirty="0">
                <a:solidFill>
                  <a:srgbClr val="92D050"/>
                </a:solidFill>
              </a:rPr>
              <a:t>Speaker:</a:t>
            </a:r>
            <a:r>
              <a:rPr lang="en-US" sz="4400" b="1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Dr. Ulrich Albrecht</a:t>
            </a:r>
            <a:endParaRPr lang="en-US" dirty="0"/>
          </a:p>
          <a:p>
            <a:r>
              <a:rPr lang="en-US" sz="4400" b="1" dirty="0">
                <a:solidFill>
                  <a:srgbClr val="92D050"/>
                </a:solidFill>
              </a:rPr>
              <a:t>Title: </a:t>
            </a:r>
            <a:r>
              <a:rPr lang="en-US" sz="4400" b="1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Torsion-Freeness for Non-Commutative Rings</a:t>
            </a:r>
            <a:endParaRPr lang="en-US" sz="4400" b="1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" name="TextBox 12"/>
          <p:cNvSpPr txBox="1">
            <a:spLocks/>
          </p:cNvSpPr>
          <p:nvPr/>
        </p:nvSpPr>
        <p:spPr>
          <a:xfrm>
            <a:off x="1365664" y="10064889"/>
            <a:ext cx="10807075" cy="5632311"/>
          </a:xfrm>
          <a:prstGeom prst="rect">
            <a:avLst/>
          </a:prstGeom>
          <a:solidFill>
            <a:schemeClr val="bg1">
              <a:lumMod val="95000"/>
              <a:lumOff val="5000"/>
              <a:alpha val="76000"/>
            </a:schemeClr>
          </a:solidFill>
          <a:ln w="107950" cmpd="dbl">
            <a:solidFill>
              <a:schemeClr val="accent5">
                <a:lumMod val="60000"/>
                <a:lumOff val="40000"/>
              </a:schemeClr>
            </a:solidFill>
            <a:bevel/>
          </a:ln>
        </p:spPr>
        <p:txBody>
          <a:bodyPr wrap="square" rtlCol="0" anchor="ctr">
            <a:spAutoFit/>
          </a:bodyPr>
          <a:lstStyle/>
          <a:p>
            <a:r>
              <a:rPr lang="en-US" sz="4000" b="1" dirty="0" smtClean="0">
                <a:solidFill>
                  <a:srgbClr val="92D050"/>
                </a:solidFill>
              </a:rPr>
              <a:t>Abstract: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One of the basic properties of a real vector-space  V  is that  </a:t>
            </a:r>
            <a:r>
              <a:rPr lang="en-US" sz="3200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vr</a:t>
            </a:r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= 0  yields  v = 0  or  r = 0  for all v in V and all real numbers  r. Modules over an integral domain  R  which have the same property are called torsion-free.  This talk will give an outline how to extend the notion of torsion-freeness from integral domains to non-commutative rings.    Various non-equivalent notions will arise depending on which properties of torsion-free modules the  generalization is based.  We investigate for which rings all these notions are equivalent, and discuss some applications.  Several examples will be given to illustrate our results. </a:t>
            </a:r>
            <a:endParaRPr lang="en-US" sz="3200" b="1" dirty="0">
              <a:solidFill>
                <a:srgbClr val="92D05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138" y="7075280"/>
            <a:ext cx="1682336" cy="2243115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1776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4876</TotalTime>
  <Words>165</Words>
  <Application>Microsoft Office PowerPoint</Application>
  <PresentationFormat>Custom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Current User;Leslie Jordan</dc:creator>
  <cp:lastModifiedBy>Current User</cp:lastModifiedBy>
  <cp:revision>125</cp:revision>
  <cp:lastPrinted>2017-04-03T16:34:51Z</cp:lastPrinted>
  <dcterms:created xsi:type="dcterms:W3CDTF">2011-09-26T14:26:47Z</dcterms:created>
  <dcterms:modified xsi:type="dcterms:W3CDTF">2017-04-03T16:41:44Z</dcterms:modified>
</cp:coreProperties>
</file>